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4" r:id="rId3"/>
    <p:sldId id="296" r:id="rId4"/>
    <p:sldId id="295" r:id="rId5"/>
    <p:sldId id="288" r:id="rId6"/>
    <p:sldId id="282" r:id="rId7"/>
    <p:sldId id="285" r:id="rId8"/>
    <p:sldId id="287" r:id="rId9"/>
    <p:sldId id="289" r:id="rId10"/>
    <p:sldId id="290" r:id="rId11"/>
    <p:sldId id="29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1" autoAdjust="0"/>
    <p:restoredTop sz="94660"/>
  </p:normalViewPr>
  <p:slideViewPr>
    <p:cSldViewPr>
      <p:cViewPr>
        <p:scale>
          <a:sx n="70" d="100"/>
          <a:sy n="70" d="100"/>
        </p:scale>
        <p:origin x="-140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27F7A-6658-4A89-93BD-A13FFD27ADA0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DE913-F0D1-4839-9E27-297788A111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376D-EF34-4C47-B955-12C214E041CF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80D4-4DF9-44F2-BB91-CBBFC5226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E42C4-AC36-4726-83D2-933B0CD66A9E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FF9FA-2913-4D0A-9141-B967942E6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FBAF1-82E3-41D9-82EB-B09D1FE3E2BF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D424-F777-4C44-AAA4-152D9FB41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A00DF-4273-4874-9831-A5F6B9DCC09A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E4EE-3808-4023-ABCB-53B69FA430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D647F-D28A-42EA-B5A8-D3E0F2FEDA6D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2D762-13A5-41C7-86F0-E88DEC532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A1E8-50EE-4BA4-98BB-1ACE9A402365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BE84-B327-440A-9C8D-3113D3034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12057-2CA5-4D09-9300-C59F908399C9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180F6-5C34-492F-86F3-96E7780D9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E1ADD-3F83-4E46-887F-F00AF98F1379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D86D0-5BE8-48B3-B4AA-D15CD0336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4614E-DA55-427A-A750-A1E12C1D5B92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60EAD-16B9-4B09-8A10-5AD2BB239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C289-5DE5-4CE6-A2B4-F9A12D0AF62F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B231F-52CC-4BA0-8D19-BE9BA463D9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5AD54C-E6DC-4D46-90D2-5B7EDA2EB3A4}" type="datetimeFigureOut">
              <a:rPr lang="ru-RU"/>
              <a:pPr>
                <a:defRPr/>
              </a:pPr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80B704-B221-4972-ABCA-67C70AA71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u.wikipedia.org/wiki/%D0%A4%D0%B0%D0%B9%D0%BB:MKarim2.jpg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Олег\Desktop\1024х76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620713"/>
            <a:ext cx="7885112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1835150" y="1125538"/>
            <a:ext cx="576103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i="1" dirty="0">
                <a:solidFill>
                  <a:srgbClr val="FF0000"/>
                </a:solidFill>
                <a:latin typeface="Arial Narrow" pitchFamily="34" charset="0"/>
              </a:rPr>
              <a:t>               </a:t>
            </a:r>
          </a:p>
          <a:p>
            <a:pPr algn="ctr"/>
            <a:r>
              <a:rPr lang="ru-RU" sz="4000" i="1" dirty="0">
                <a:solidFill>
                  <a:srgbClr val="FF0000"/>
                </a:solidFill>
                <a:latin typeface="Georgia" pitchFamily="18" charset="0"/>
              </a:rPr>
              <a:t>МУСТАЙ </a:t>
            </a:r>
            <a:r>
              <a:rPr lang="be-BY" sz="4000" i="1" dirty="0" smtClean="0">
                <a:solidFill>
                  <a:srgbClr val="FF0000"/>
                </a:solidFill>
                <a:latin typeface="Georgia" pitchFamily="18" charset="0"/>
              </a:rPr>
              <a:t>КАРИМ.</a:t>
            </a:r>
          </a:p>
          <a:p>
            <a:pPr algn="ctr"/>
            <a:r>
              <a:rPr lang="be-BY" sz="4000" i="1" dirty="0" smtClean="0">
                <a:solidFill>
                  <a:srgbClr val="FF0000"/>
                </a:solidFill>
                <a:latin typeface="Georgia" pitchFamily="18" charset="0"/>
              </a:rPr>
              <a:t> Жизнь и творчество.</a:t>
            </a:r>
            <a:endParaRPr lang="be-BY" sz="4000" i="1" dirty="0">
              <a:solidFill>
                <a:srgbClr val="FF0000"/>
              </a:solidFill>
              <a:latin typeface="Georgia" pitchFamily="18" charset="0"/>
            </a:endParaRPr>
          </a:p>
          <a:p>
            <a:endParaRPr lang="be-BY" sz="2800" i="1" dirty="0">
              <a:solidFill>
                <a:srgbClr val="FF0000"/>
              </a:solidFill>
              <a:latin typeface="Arial Narrow" pitchFamily="34" charset="0"/>
            </a:endParaRPr>
          </a:p>
          <a:p>
            <a:endParaRPr lang="be-BY" sz="2800" i="1" dirty="0">
              <a:solidFill>
                <a:srgbClr val="FF0000"/>
              </a:solidFill>
              <a:latin typeface="Arial Narrow" pitchFamily="34" charset="0"/>
            </a:endParaRPr>
          </a:p>
          <a:p>
            <a:endParaRPr lang="ru-RU" sz="2800" i="1" dirty="0">
              <a:solidFill>
                <a:srgbClr val="FF0000"/>
              </a:solidFill>
              <a:latin typeface="Arial Narrow" pitchFamily="34" charset="0"/>
            </a:endParaRPr>
          </a:p>
          <a:p>
            <a:pPr algn="r"/>
            <a:r>
              <a:rPr lang="ru-RU" sz="2800" i="1" dirty="0">
                <a:solidFill>
                  <a:srgbClr val="FF0000"/>
                </a:solidFill>
                <a:latin typeface="Arial Narrow" pitchFamily="34" charset="0"/>
              </a:rPr>
              <a:t>    </a:t>
            </a:r>
            <a:r>
              <a:rPr lang="ru-RU" sz="2000" i="1" dirty="0">
                <a:solidFill>
                  <a:srgbClr val="FF0000"/>
                </a:solidFill>
                <a:latin typeface="Georgia" pitchFamily="18" charset="0"/>
              </a:rPr>
              <a:t>Выполнила учитель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русского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>
                <a:solidFill>
                  <a:srgbClr val="FF0000"/>
                </a:solidFill>
                <a:latin typeface="Georgia" pitchFamily="18" charset="0"/>
              </a:rPr>
              <a:t>языка и литературы</a:t>
            </a:r>
          </a:p>
          <a:p>
            <a:pPr algn="r"/>
            <a:r>
              <a:rPr lang="ru-RU" sz="2000" i="1" dirty="0">
                <a:solidFill>
                  <a:srgbClr val="FF0000"/>
                </a:solidFill>
                <a:latin typeface="Georgia" pitchFamily="18" charset="0"/>
              </a:rPr>
              <a:t>   </a:t>
            </a:r>
            <a:r>
              <a:rPr lang="ru-RU" sz="2000" i="1" dirty="0" err="1" smtClean="0">
                <a:solidFill>
                  <a:srgbClr val="FF0000"/>
                </a:solidFill>
                <a:latin typeface="Georgia" pitchFamily="18" charset="0"/>
              </a:rPr>
              <a:t>Пфейфер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Ирина Ивановна</a:t>
            </a:r>
            <a:endParaRPr lang="ru-RU" sz="2000" i="1" dirty="0">
              <a:solidFill>
                <a:srgbClr val="FF0000"/>
              </a:solidFill>
              <a:latin typeface="Georgia" pitchFamily="18" charset="0"/>
            </a:endParaRPr>
          </a:p>
          <a:p>
            <a:pPr algn="r"/>
            <a:r>
              <a:rPr lang="ru-RU" sz="2000" i="1" dirty="0">
                <a:solidFill>
                  <a:srgbClr val="FF0000"/>
                </a:solidFill>
                <a:latin typeface="Georgia" pitchFamily="18" charset="0"/>
              </a:rPr>
              <a:t> 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МАОУ «Фёдоровская СОШ» </a:t>
            </a:r>
          </a:p>
          <a:p>
            <a:pPr algn="r"/>
            <a:r>
              <a:rPr lang="ru-RU" sz="2000" i="1" dirty="0" err="1" smtClean="0">
                <a:solidFill>
                  <a:srgbClr val="FF0000"/>
                </a:solidFill>
                <a:latin typeface="Georgia" pitchFamily="18" charset="0"/>
              </a:rPr>
              <a:t>Акбулакского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района</a:t>
            </a:r>
            <a:endParaRPr lang="ru-RU" sz="2000" i="1" dirty="0">
              <a:solidFill>
                <a:srgbClr val="FF0000"/>
              </a:solidFill>
              <a:latin typeface="Georgia" pitchFamily="18" charset="0"/>
            </a:endParaRPr>
          </a:p>
          <a:p>
            <a:pPr algn="r"/>
            <a:r>
              <a:rPr lang="ru-RU" sz="2000" i="1" dirty="0">
                <a:solidFill>
                  <a:srgbClr val="FF0000"/>
                </a:solidFill>
                <a:latin typeface="Georgia" pitchFamily="18" charset="0"/>
              </a:rPr>
              <a:t> 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Оренбургско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й облас</a:t>
            </a:r>
            <a:r>
              <a:rPr lang="ru-RU" sz="2400" i="1" dirty="0" smtClean="0">
                <a:solidFill>
                  <a:srgbClr val="FF0000"/>
                </a:solidFill>
                <a:latin typeface="Arial Narrow" pitchFamily="34" charset="0"/>
              </a:rPr>
              <a:t>ти</a:t>
            </a:r>
            <a:endParaRPr lang="ru-RU" sz="2400" i="1" dirty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i="1" dirty="0" smtClean="0">
                <a:latin typeface="Georgia" pitchFamily="18" charset="0"/>
              </a:rPr>
              <a:t>Тучи </a:t>
            </a:r>
            <a:r>
              <a:rPr lang="ru-RU" sz="4000" i="1" dirty="0" smtClean="0">
                <a:latin typeface="Georgia" pitchFamily="18" charset="0"/>
              </a:rPr>
              <a:t>собираются в лазури, </a:t>
            </a:r>
            <a:endParaRPr lang="ru-RU" sz="4000" i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4000" i="1" dirty="0" smtClean="0">
                <a:latin typeface="Georgia" pitchFamily="18" charset="0"/>
              </a:rPr>
              <a:t>Гром </a:t>
            </a:r>
            <a:r>
              <a:rPr lang="ru-RU" sz="4000" i="1" dirty="0" smtClean="0">
                <a:latin typeface="Georgia" pitchFamily="18" charset="0"/>
              </a:rPr>
              <a:t>незатихающий гремит. </a:t>
            </a:r>
          </a:p>
          <a:p>
            <a:pPr algn="ctr">
              <a:buNone/>
            </a:pPr>
            <a:r>
              <a:rPr lang="ru-RU" sz="4000" i="1" dirty="0" smtClean="0">
                <a:latin typeface="Georgia" pitchFamily="18" charset="0"/>
              </a:rPr>
              <a:t>Буду жить, пока грохочут бури, </a:t>
            </a:r>
          </a:p>
          <a:p>
            <a:pPr algn="ctr">
              <a:buNone/>
            </a:pPr>
            <a:r>
              <a:rPr lang="ru-RU" sz="4000" i="1" dirty="0" smtClean="0">
                <a:latin typeface="Georgia" pitchFamily="18" charset="0"/>
              </a:rPr>
              <a:t>И гореть, как молния горит!</a:t>
            </a:r>
          </a:p>
          <a:p>
            <a:pPr algn="ctr">
              <a:buNone/>
            </a:pPr>
            <a:r>
              <a:rPr lang="ru-RU" sz="4000" i="1" dirty="0" smtClean="0">
                <a:latin typeface="Georgia" pitchFamily="18" charset="0"/>
              </a:rPr>
              <a:t>                                 </a:t>
            </a:r>
            <a:r>
              <a:rPr lang="ru-RU" sz="4000" i="1" dirty="0" err="1" smtClean="0">
                <a:latin typeface="Georgia" pitchFamily="18" charset="0"/>
              </a:rPr>
              <a:t>Мустай</a:t>
            </a:r>
            <a:r>
              <a:rPr lang="ru-RU" sz="4000" i="1" dirty="0" smtClean="0">
                <a:latin typeface="Georgia" pitchFamily="18" charset="0"/>
              </a:rPr>
              <a:t> </a:t>
            </a:r>
            <a:r>
              <a:rPr lang="ru-RU" sz="4000" i="1" dirty="0" smtClean="0">
                <a:latin typeface="Georgia" pitchFamily="18" charset="0"/>
              </a:rPr>
              <a:t>Карим</a:t>
            </a:r>
            <a:endParaRPr lang="ru-RU" sz="40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latin typeface="Georgia" pitchFamily="18" charset="0"/>
              </a:rPr>
              <a:t> Мустафа </a:t>
            </a:r>
            <a:r>
              <a:rPr lang="ru-RU" sz="2400" dirty="0" err="1" smtClean="0">
                <a:latin typeface="Georgia" pitchFamily="18" charset="0"/>
              </a:rPr>
              <a:t>Сафич</a:t>
            </a:r>
            <a:r>
              <a:rPr lang="ru-RU" sz="2400" dirty="0" smtClean="0">
                <a:latin typeface="Georgia" pitchFamily="18" charset="0"/>
              </a:rPr>
              <a:t> Каримов (</a:t>
            </a:r>
            <a:r>
              <a:rPr lang="ru-RU" sz="2400" dirty="0" err="1" smtClean="0">
                <a:latin typeface="Georgia" pitchFamily="18" charset="0"/>
              </a:rPr>
              <a:t>Мустай</a:t>
            </a:r>
            <a:r>
              <a:rPr lang="ru-RU" sz="2400" dirty="0" smtClean="0">
                <a:latin typeface="Georgia" pitchFamily="18" charset="0"/>
              </a:rPr>
              <a:t> Карим) родился в крестьянской семье 20 октября 1919 года в деревне </a:t>
            </a:r>
            <a:r>
              <a:rPr lang="ru-RU" sz="2400" dirty="0" err="1" smtClean="0">
                <a:latin typeface="Georgia" pitchFamily="18" charset="0"/>
              </a:rPr>
              <a:t>Кляшево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Чишминского</a:t>
            </a:r>
            <a:r>
              <a:rPr lang="ru-RU" sz="2400" dirty="0" smtClean="0">
                <a:latin typeface="Georgia" pitchFamily="18" charset="0"/>
              </a:rPr>
              <a:t> района Республики Башкортостан</a:t>
            </a:r>
            <a:r>
              <a:rPr lang="ru-RU" sz="2400" dirty="0" smtClean="0">
                <a:latin typeface="Georgia" pitchFamily="18" charset="0"/>
              </a:rPr>
              <a:t>.</a:t>
            </a:r>
            <a:endParaRPr lang="ru-RU" sz="2400" dirty="0" smtClean="0"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Ирина Ивановна\Desktop\m-1-2_22-574x8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3810" y="1196752"/>
            <a:ext cx="3416621" cy="4929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29411"/>
          </a:xfrm>
        </p:spPr>
        <p:txBody>
          <a:bodyPr/>
          <a:lstStyle/>
          <a:p>
            <a:pPr>
              <a:buNone/>
            </a:pPr>
            <a:r>
              <a:rPr lang="ru-RU" sz="2400" dirty="0" err="1" smtClean="0">
                <a:latin typeface="Georgia" pitchFamily="18" charset="0"/>
              </a:rPr>
              <a:t>Мустай</a:t>
            </a:r>
            <a:r>
              <a:rPr lang="ru-RU" sz="2400" dirty="0" smtClean="0">
                <a:latin typeface="Georgia" pitchFamily="18" charset="0"/>
              </a:rPr>
              <a:t> Карим - великий башкирский поэт, писатель, драматург, публицист, гражданин и воин, участник Великой Отечественной войны, кавалер многих боевых и трудовых орденов и медалей, выдающийся общественный деятель. 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6" name="Содержимое 3" descr="MKarim2.jpg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9992" y="1412776"/>
            <a:ext cx="3960440" cy="460851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Georgia" pitchFamily="18" charset="0"/>
              </a:rPr>
              <a:t>1941 </a:t>
            </a:r>
            <a:r>
              <a:rPr lang="be-BY" dirty="0" smtClean="0">
                <a:latin typeface="Georgia" pitchFamily="18" charset="0"/>
              </a:rPr>
              <a:t>год 30 ноября</a:t>
            </a:r>
            <a:endParaRPr lang="ru-RU" dirty="0" smtClean="0">
              <a:latin typeface="Georgia" pitchFamily="18" charset="0"/>
            </a:endParaRPr>
          </a:p>
        </p:txBody>
      </p:sp>
      <p:pic>
        <p:nvPicPr>
          <p:cNvPr id="9219" name="Picture 2" descr="C:\Users\Ахмадуллин\Pictures\2014-04-21 1\1 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340768"/>
            <a:ext cx="3168352" cy="4857403"/>
          </a:xfr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      Начальник  17-ой мотострелковой бригады  </a:t>
            </a:r>
            <a:r>
              <a:rPr lang="ru-RU" sz="2000" dirty="0" smtClean="0">
                <a:latin typeface="Georgia" pitchFamily="18" charset="0"/>
              </a:rPr>
              <a:t>связи артдивизиона</a:t>
            </a:r>
            <a:r>
              <a:rPr lang="ru-RU" sz="2000" dirty="0" smtClean="0">
                <a:latin typeface="Georgia" pitchFamily="18" charset="0"/>
              </a:rPr>
              <a:t>.</a:t>
            </a:r>
            <a:r>
              <a:rPr lang="ru-RU" sz="2000" dirty="0" smtClean="0">
                <a:latin typeface="Georgia" pitchFamily="18" charset="0"/>
              </a:rPr>
              <a:t> </a:t>
            </a: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   В </a:t>
            </a:r>
            <a:r>
              <a:rPr lang="ru-RU" sz="2000" dirty="0" smtClean="0">
                <a:latin typeface="Georgia" pitchFamily="18" charset="0"/>
              </a:rPr>
              <a:t>августе 1942 года тяжело ранен, около полугода находился в госпиталях. </a:t>
            </a:r>
            <a:r>
              <a:rPr lang="ru-RU" sz="2000" dirty="0" smtClean="0">
                <a:latin typeface="Georgia" pitchFamily="18" charset="0"/>
              </a:rPr>
              <a:t> После </a:t>
            </a:r>
            <a:r>
              <a:rPr lang="ru-RU" sz="2000" dirty="0" smtClean="0">
                <a:latin typeface="Georgia" pitchFamily="18" charset="0"/>
              </a:rPr>
              <a:t>выздоровления вернулся на передовую в качестве корреспондента фронтовых газет "За честь Родины" Воронежского фронта и "Советский воин" 3-го Украинского фронта. Закончил войну в Вене. </a:t>
            </a:r>
            <a:endParaRPr 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Georgia" pitchFamily="18" charset="0"/>
              </a:rPr>
              <a:t>Золотой фонд башкирской </a:t>
            </a:r>
            <a:r>
              <a:rPr lang="ru-RU" sz="4000" dirty="0" smtClean="0">
                <a:latin typeface="Georgia" pitchFamily="18" charset="0"/>
              </a:rPr>
              <a:t>литературы и театра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3075" name="Picture 2" descr="C:\Users\Ахмадуллин\Pictures\2014-04-21 01\01 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844824"/>
            <a:ext cx="4032448" cy="3672408"/>
          </a:xfr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        </a:t>
            </a:r>
            <a:r>
              <a:rPr lang="ru-RU" sz="2000" dirty="0" smtClean="0">
                <a:latin typeface="Georgia" pitchFamily="18" charset="0"/>
              </a:rPr>
              <a:t>Драмы </a:t>
            </a:r>
            <a:r>
              <a:rPr lang="ru-RU" sz="2000" dirty="0" smtClean="0">
                <a:latin typeface="Georgia" pitchFamily="18" charset="0"/>
              </a:rPr>
              <a:t>"Страна </a:t>
            </a:r>
            <a:r>
              <a:rPr lang="ru-RU" sz="2000" dirty="0" err="1" smtClean="0">
                <a:latin typeface="Georgia" pitchFamily="18" charset="0"/>
              </a:rPr>
              <a:t>Айгуль</a:t>
            </a:r>
            <a:r>
              <a:rPr lang="ru-RU" sz="2000" dirty="0" smtClean="0">
                <a:latin typeface="Georgia" pitchFamily="18" charset="0"/>
              </a:rPr>
              <a:t>", "Пеший </a:t>
            </a:r>
            <a:r>
              <a:rPr lang="ru-RU" sz="2000" dirty="0" err="1" smtClean="0">
                <a:latin typeface="Georgia" pitchFamily="18" charset="0"/>
              </a:rPr>
              <a:t>Махмут</a:t>
            </a:r>
            <a:r>
              <a:rPr lang="ru-RU" sz="2000" dirty="0" smtClean="0">
                <a:latin typeface="Georgia" pitchFamily="18" charset="0"/>
              </a:rPr>
              <a:t>", </a:t>
            </a: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       комедия </a:t>
            </a:r>
            <a:r>
              <a:rPr lang="ru-RU" sz="2000" dirty="0" smtClean="0">
                <a:latin typeface="Georgia" pitchFamily="18" charset="0"/>
              </a:rPr>
              <a:t>"Похищение девушки", </a:t>
            </a: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       трагедии </a:t>
            </a:r>
            <a:r>
              <a:rPr lang="ru-RU" sz="2000" dirty="0" smtClean="0">
                <a:latin typeface="Georgia" pitchFamily="18" charset="0"/>
              </a:rPr>
              <a:t>"В ночь лунного затмения", "Салават", "Не бросай огонь, Прометей!", повести "Радость нашего дома", "Долгое-долгое детство", "Таганок", "Помилование" </a:t>
            </a:r>
            <a:r>
              <a:rPr lang="ru-RU" sz="2000" dirty="0" smtClean="0">
                <a:latin typeface="Georgia" pitchFamily="18" charset="0"/>
              </a:rPr>
              <a:t>и др. </a:t>
            </a: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        Пьеса </a:t>
            </a:r>
            <a:r>
              <a:rPr lang="ru-RU" sz="2000" dirty="0" smtClean="0">
                <a:latin typeface="Georgia" pitchFamily="18" charset="0"/>
              </a:rPr>
              <a:t>«В ночь лунного затмения» (1964) удостоена </a:t>
            </a:r>
            <a:r>
              <a:rPr lang="ru-RU" sz="2000" dirty="0" smtClean="0">
                <a:solidFill>
                  <a:srgbClr val="FF0000"/>
                </a:solidFill>
                <a:latin typeface="Georgia" pitchFamily="18" charset="0"/>
              </a:rPr>
              <a:t>Государственной премии имени Станиславского. </a:t>
            </a:r>
            <a:endParaRPr lang="ru-RU" sz="20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Georgia" pitchFamily="18" charset="0"/>
              </a:rPr>
              <a:t>Встречи , дающие вдохновение поэту</a:t>
            </a:r>
            <a:endParaRPr lang="ru-RU" dirty="0" smtClean="0">
              <a:latin typeface="Georgia" pitchFamily="18" charset="0"/>
            </a:endParaRPr>
          </a:p>
        </p:txBody>
      </p:sp>
      <p:pic>
        <p:nvPicPr>
          <p:cNvPr id="6147" name="Picture 2" descr="C:\Users\Ахмадуллин\Pictures\2014-04-21 9\9 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7" y="1556792"/>
            <a:ext cx="7344817" cy="496855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sz="3600" dirty="0" smtClean="0">
                <a:latin typeface="Georgia" pitchFamily="18" charset="0"/>
              </a:rPr>
              <a:t>Семья:сын </a:t>
            </a:r>
            <a:r>
              <a:rPr lang="be-BY" sz="3600" dirty="0" smtClean="0">
                <a:latin typeface="Georgia" pitchFamily="18" charset="0"/>
              </a:rPr>
              <a:t>Ильгиз, дочь Альфия, жена Роза</a:t>
            </a:r>
            <a:endParaRPr lang="ru-RU" sz="3600" dirty="0" smtClean="0">
              <a:latin typeface="Georgia" pitchFamily="18" charset="0"/>
            </a:endParaRPr>
          </a:p>
        </p:txBody>
      </p:sp>
      <p:pic>
        <p:nvPicPr>
          <p:cNvPr id="8195" name="Picture 2" descr="C:\Users\Ахмадуллин\Pictures\2014-04-21 2\2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1535113"/>
            <a:ext cx="5759450" cy="4902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smtClean="0"/>
              <a:t>Чингиз Айтматов –  друг поэта</a:t>
            </a:r>
            <a:endParaRPr lang="ru-RU" smtClean="0"/>
          </a:p>
        </p:txBody>
      </p:sp>
      <p:pic>
        <p:nvPicPr>
          <p:cNvPr id="10243" name="Picture 2" descr="C:\Users\Ахмадуллин\Pictures\2014-04-21 3\3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4488" y="1628775"/>
            <a:ext cx="6486525" cy="48990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sz="3600" dirty="0" smtClean="0">
                <a:latin typeface="Georgia" pitchFamily="18" charset="0"/>
              </a:rPr>
              <a:t>Народный поэт Башкортостана</a:t>
            </a:r>
            <a:endParaRPr lang="ru-RU" sz="3600" dirty="0" smtClean="0">
              <a:latin typeface="Georgia" pitchFamily="18" charset="0"/>
            </a:endParaRPr>
          </a:p>
        </p:txBody>
      </p:sp>
      <p:pic>
        <p:nvPicPr>
          <p:cNvPr id="3074" name="Picture 2" descr="C:\Users\Ирина Ивановна\Desktop\adfc950bdbf9c625290695513c2ffdb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340768"/>
            <a:ext cx="4464496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224136"/>
          </a:xfrm>
        </p:spPr>
        <p:txBody>
          <a:bodyPr/>
          <a:lstStyle/>
          <a:p>
            <a:r>
              <a:rPr lang="ru-RU" sz="2400" dirty="0" smtClean="0">
                <a:latin typeface="Georgia" pitchFamily="18" charset="0"/>
              </a:rPr>
              <a:t>Умер </a:t>
            </a:r>
            <a:r>
              <a:rPr lang="ru-RU" sz="2400" dirty="0" err="1" smtClean="0">
                <a:latin typeface="Georgia" pitchFamily="18" charset="0"/>
              </a:rPr>
              <a:t>Мустай</a:t>
            </a:r>
            <a:r>
              <a:rPr lang="ru-RU" sz="2400" dirty="0" smtClean="0">
                <a:latin typeface="Georgia" pitchFamily="18" charset="0"/>
              </a:rPr>
              <a:t> Карим на 86-ом году жизни 21 сентября 2005 года. </a:t>
            </a:r>
            <a:r>
              <a:rPr lang="ru-RU" sz="2400" dirty="0" smtClean="0">
                <a:latin typeface="Georgia" pitchFamily="18" charset="0"/>
              </a:rPr>
              <a:t/>
            </a:r>
            <a:br>
              <a:rPr lang="ru-RU" sz="2400" dirty="0" smtClean="0">
                <a:latin typeface="Georgia" pitchFamily="18" charset="0"/>
              </a:rPr>
            </a:br>
            <a:r>
              <a:rPr lang="ru-RU" sz="2400" dirty="0" smtClean="0">
                <a:latin typeface="Georgia" pitchFamily="18" charset="0"/>
              </a:rPr>
              <a:t>Похоронен </a:t>
            </a:r>
            <a:r>
              <a:rPr lang="ru-RU" sz="2400" dirty="0" smtClean="0">
                <a:latin typeface="Georgia" pitchFamily="18" charset="0"/>
              </a:rPr>
              <a:t>на Мусульманском кладбище в </a:t>
            </a:r>
            <a:r>
              <a:rPr lang="ru-RU" sz="2400" dirty="0" smtClean="0">
                <a:latin typeface="Georgia" pitchFamily="18" charset="0"/>
              </a:rPr>
              <a:t> г.Уфа.</a:t>
            </a:r>
            <a:r>
              <a:rPr lang="ru-RU" sz="2400" dirty="0" smtClean="0">
                <a:latin typeface="Georgia" pitchFamily="18" charset="0"/>
              </a:rPr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>
              <a:latin typeface="Georgia" pitchFamily="18" charset="0"/>
            </a:endParaRPr>
          </a:p>
        </p:txBody>
      </p:sp>
      <p:pic>
        <p:nvPicPr>
          <p:cNvPr id="2050" name="Picture 2" descr="C:\Users\Ирина Ивановна\Desktop\kari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340768"/>
            <a:ext cx="5328591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282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1941 год 30 ноября</vt:lpstr>
      <vt:lpstr>Золотой фонд башкирской литературы и театра</vt:lpstr>
      <vt:lpstr>Встречи , дающие вдохновение поэту</vt:lpstr>
      <vt:lpstr>Семья:сын Ильгиз, дочь Альфия, жена Роза</vt:lpstr>
      <vt:lpstr>Чингиз Айтматов –  друг поэта</vt:lpstr>
      <vt:lpstr>Народный поэт Башкортостана</vt:lpstr>
      <vt:lpstr>Умер Мустай Карим на 86-ом году жизни 21 сентября 2005 года.  Похоронен на Мусульманском кладбище в  г.Уфа.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Ирина Ивановна</cp:lastModifiedBy>
  <cp:revision>110</cp:revision>
  <dcterms:created xsi:type="dcterms:W3CDTF">2012-08-01T10:59:38Z</dcterms:created>
  <dcterms:modified xsi:type="dcterms:W3CDTF">2017-02-11T12:08:51Z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601040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  <property fmtid="{D5CDD505-2E9C-101B-9397-08002B2CF9AE}" pid="5" name="NXTAG2">
    <vt:lpwstr>000800aa120000000000010250300207f7000400038000</vt:lpwstr>
  </property>
</Properties>
</file>